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74" r:id="rId12"/>
    <p:sldId id="270" r:id="rId13"/>
    <p:sldId id="273" r:id="rId14"/>
    <p:sldId id="275" r:id="rId15"/>
    <p:sldId id="276" r:id="rId16"/>
    <p:sldId id="271" r:id="rId17"/>
    <p:sldId id="272" r:id="rId18"/>
    <p:sldId id="26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D4D4D"/>
    <a:srgbClr val="777777"/>
    <a:srgbClr val="020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71659167499911E-2"/>
          <c:y val="5.4177772154172056E-2"/>
          <c:w val="0.69717817811909788"/>
          <c:h val="0.81874645406715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да, знаком</c:v>
                </c:pt>
                <c:pt idx="1">
                  <c:v>нет, не слышал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класс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да, знаком</c:v>
                </c:pt>
                <c:pt idx="1">
                  <c:v>нет, не слышал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да, знаком</c:v>
                </c:pt>
                <c:pt idx="1">
                  <c:v>нет, не слышал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49440"/>
        <c:axId val="30429952"/>
      </c:barChart>
      <c:catAx>
        <c:axId val="21949440"/>
        <c:scaling>
          <c:orientation val="minMax"/>
        </c:scaling>
        <c:delete val="0"/>
        <c:axPos val="b"/>
        <c:majorTickMark val="out"/>
        <c:minorTickMark val="none"/>
        <c:tickLblPos val="nextTo"/>
        <c:crossAx val="30429952"/>
        <c:crosses val="autoZero"/>
        <c:auto val="1"/>
        <c:lblAlgn val="ctr"/>
        <c:lblOffset val="100"/>
        <c:noMultiLvlLbl val="0"/>
      </c:catAx>
      <c:valAx>
        <c:axId val="3042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49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да, утрачивается</c:v>
                </c:pt>
                <c:pt idx="1">
                  <c:v>нет изменений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класс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да, утрачивается</c:v>
                </c:pt>
                <c:pt idx="1">
                  <c:v>нет изменений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да, утрачивается</c:v>
                </c:pt>
                <c:pt idx="1">
                  <c:v>нет изменений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52672"/>
        <c:axId val="30654464"/>
      </c:barChart>
      <c:catAx>
        <c:axId val="3065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30654464"/>
        <c:crosses val="autoZero"/>
        <c:auto val="1"/>
        <c:lblAlgn val="ctr"/>
        <c:lblOffset val="100"/>
        <c:noMultiLvlLbl val="0"/>
      </c:catAx>
      <c:valAx>
        <c:axId val="3065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652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</c:v>
                </c:pt>
              </c:strCache>
            </c:strRef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хочу принять участие</c:v>
                </c:pt>
                <c:pt idx="1">
                  <c:v>не буду принимать участие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 класс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хочу принять участие</c:v>
                </c:pt>
                <c:pt idx="1">
                  <c:v>не буду принимать участие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хочу принять участие</c:v>
                </c:pt>
                <c:pt idx="1">
                  <c:v>не буду принимать участие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5472"/>
        <c:axId val="22115456"/>
      </c:barChart>
      <c:catAx>
        <c:axId val="2210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22115456"/>
        <c:crosses val="autoZero"/>
        <c:auto val="1"/>
        <c:lblAlgn val="ctr"/>
        <c:lblOffset val="100"/>
        <c:noMultiLvlLbl val="0"/>
      </c:catAx>
      <c:valAx>
        <c:axId val="2211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105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3733800" cy="228917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495800"/>
            <a:ext cx="5410200" cy="1143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536AB1-A9B8-4A40-8D8C-A01B9186D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4A886-558E-4B74-BE54-BA79919B2E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3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133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E198F-A753-490A-A2FE-2BB5E33C32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7DDA7-D188-4296-BD28-5371F5538E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3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4AC0C-E555-44D6-B1F5-AA4E88571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6700" y="1600200"/>
            <a:ext cx="3467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9744D-9BD8-43C5-B73E-D3113334D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43DA-7CA5-45FC-8748-018D90406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4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54F8B-8311-41E9-B01E-C9EE46A8A0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0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160F5-F5E2-452C-A233-A619FC2F93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3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856DB-DFCF-4BF8-9DAF-CF00A45A4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0881F-18E2-4525-9C33-55F782AFA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086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58EEFE-A216-4524-8694-12DE534572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20C8A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20C8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20C8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20C8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20C8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20C8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20C8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20C8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20C8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20C8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em-edu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3733800" cy="3006825"/>
          </a:xfrm>
        </p:spPr>
        <p:txBody>
          <a:bodyPr/>
          <a:lstStyle/>
          <a:p>
            <a:pPr algn="ctr"/>
            <a:r>
              <a:rPr lang="ru-RU" b="1" dirty="0" smtClean="0"/>
              <a:t>В ГАРМОНИИ С ПРИРОДОЙ</a:t>
            </a:r>
            <a:endParaRPr lang="en-US" b="1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573016"/>
            <a:ext cx="3707904" cy="841648"/>
          </a:xfrm>
        </p:spPr>
        <p:txBody>
          <a:bodyPr/>
          <a:lstStyle/>
          <a:p>
            <a:pPr algn="ctr"/>
            <a:r>
              <a:rPr lang="ru-RU" dirty="0" smtClean="0"/>
              <a:t>мультимедийный сетевой проект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707904" y="4531641"/>
            <a:ext cx="5436096" cy="84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20C8A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20C8A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20C8A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9pPr>
          </a:lstStyle>
          <a:p>
            <a:pPr algn="ctr"/>
            <a:r>
              <a:rPr lang="ru-RU" b="1" dirty="0" smtClean="0"/>
              <a:t>Шмакова Екатерина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11 класс МБОУ </a:t>
            </a:r>
            <a:r>
              <a:rPr lang="ru-RU" dirty="0" smtClean="0"/>
              <a:t>СОШ </a:t>
            </a:r>
            <a:r>
              <a:rPr lang="ru-RU" dirty="0" smtClean="0"/>
              <a:t>№</a:t>
            </a:r>
            <a:r>
              <a:rPr lang="ru-RU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488832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Проект «Жизнь в гармонии с природой»</a:t>
            </a:r>
            <a:endParaRPr lang="en-US" sz="2800" b="1" dirty="0">
              <a:solidFill>
                <a:srgbClr val="00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6" y="1412776"/>
            <a:ext cx="7500012" cy="53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8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488832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Проект «Жизнь в гармонии с природой»</a:t>
            </a:r>
            <a:endParaRPr lang="en-US" sz="2800" b="1" dirty="0">
              <a:solidFill>
                <a:srgbClr val="0066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32416" b="37500"/>
          <a:stretch/>
        </p:blipFill>
        <p:spPr bwMode="auto">
          <a:xfrm>
            <a:off x="13891" y="1485900"/>
            <a:ext cx="75104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488832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Проект «Жизнь в гармонии с природой»</a:t>
            </a:r>
            <a:endParaRPr lang="en-US" sz="2800" b="1" dirty="0">
              <a:solidFill>
                <a:srgbClr val="0066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484784"/>
            <a:ext cx="752432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1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488832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Проект «Жизнь в гармонии с природой»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1556792"/>
            <a:ext cx="74168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20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20C8A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20C8A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20C8A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Этапы реализации проекта: </a:t>
            </a:r>
          </a:p>
          <a:p>
            <a:pPr lvl="0"/>
            <a: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Подготовительный. </a:t>
            </a:r>
            <a:r>
              <a:rPr lang="ru-RU" sz="28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На этом </a:t>
            </a:r>
            <a:r>
              <a:rPr lang="ru-RU" sz="280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этапе  создана </a:t>
            </a:r>
            <a:r>
              <a:rPr lang="ru-RU" sz="28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вся нормативно-организационная документация проекта.</a:t>
            </a:r>
          </a:p>
          <a:p>
            <a:pPr lvl="0"/>
            <a: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1 этап (декабрь). </a:t>
            </a:r>
            <a:r>
              <a:rPr lang="ru-RU" sz="280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Регистрация участников проекта, создание личных страниц, конкурс рисунков-эмблем проекта «Жизнь в гармонии с природой».</a:t>
            </a:r>
          </a:p>
        </p:txBody>
      </p:sp>
    </p:spTree>
    <p:extLst>
      <p:ext uri="{BB962C8B-B14F-4D97-AF65-F5344CB8AC3E}">
        <p14:creationId xmlns:p14="http://schemas.microsoft.com/office/powerpoint/2010/main" val="24134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344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>Проект «Жизнь в гармонии с природой»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84784"/>
            <a:ext cx="7509321" cy="5256584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ru-RU" sz="2800" b="1" dirty="0">
                <a:solidFill>
                  <a:srgbClr val="006600"/>
                </a:solidFill>
              </a:rPr>
              <a:t>2 этап (январь 2012 год</a:t>
            </a:r>
            <a:r>
              <a:rPr lang="ru-RU" sz="2800" b="1" dirty="0" smtClean="0">
                <a:solidFill>
                  <a:srgbClr val="006600"/>
                </a:solidFill>
              </a:rPr>
              <a:t>). </a:t>
            </a:r>
            <a:r>
              <a:rPr lang="ru-RU" sz="2800" dirty="0" smtClean="0">
                <a:solidFill>
                  <a:srgbClr val="006600"/>
                </a:solidFill>
              </a:rPr>
              <a:t>«</a:t>
            </a:r>
            <a:r>
              <a:rPr lang="ru-RU" sz="2800" dirty="0">
                <a:solidFill>
                  <a:srgbClr val="006600"/>
                </a:solidFill>
              </a:rPr>
              <a:t>Сохранение биологического разнообразия». Создание буклетов по теме этапа. </a:t>
            </a:r>
          </a:p>
          <a:p>
            <a:pPr marL="0" lvl="0" indent="0">
              <a:buNone/>
            </a:pPr>
            <a:endParaRPr lang="ru-RU" sz="2800" dirty="0">
              <a:solidFill>
                <a:srgbClr val="006600"/>
              </a:solidFill>
            </a:endParaRPr>
          </a:p>
          <a:p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" y="3279725"/>
            <a:ext cx="3780694" cy="17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0" y="3279725"/>
            <a:ext cx="3661544" cy="173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" y="5013176"/>
            <a:ext cx="386499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59" y="5013176"/>
            <a:ext cx="364083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344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006600"/>
                </a:solidFill>
              </a:rPr>
              <a:t>Проект «Жизнь в гармонии с природой»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7452320" cy="5256584"/>
          </a:xfrm>
          <a:solidFill>
            <a:schemeClr val="bg1"/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00"/>
                </a:solidFill>
              </a:rPr>
              <a:t>3 </a:t>
            </a:r>
            <a:r>
              <a:rPr lang="ru-RU" sz="2800" b="1" dirty="0">
                <a:solidFill>
                  <a:srgbClr val="006600"/>
                </a:solidFill>
              </a:rPr>
              <a:t>этап (февраль 2012). </a:t>
            </a:r>
            <a:r>
              <a:rPr lang="ru-RU" sz="2800" dirty="0">
                <a:solidFill>
                  <a:srgbClr val="006600"/>
                </a:solidFill>
              </a:rPr>
              <a:t>«Заповедники, заказники, охраняемые территории Кемеровской области». </a:t>
            </a:r>
            <a:r>
              <a:rPr lang="ru-RU" sz="2800" dirty="0" smtClean="0">
                <a:solidFill>
                  <a:srgbClr val="006600"/>
                </a:solidFill>
              </a:rPr>
              <a:t>На этом этапе будут создаваться         информационные материалы (буклеты, презентации, постеры), проходить работа с картой.</a:t>
            </a:r>
            <a:endParaRPr lang="ru-RU" sz="2800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19"/>
            <a:ext cx="2687761" cy="222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488832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Проект «Жизнь в гармонии с природой»</a:t>
            </a:r>
            <a:endParaRPr lang="en-US" sz="2800" b="1" dirty="0">
              <a:solidFill>
                <a:srgbClr val="0066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28800"/>
            <a:ext cx="397497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9952" y="2248272"/>
            <a:ext cx="3413657" cy="23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76550"/>
            <a:ext cx="1733178" cy="17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1864829" cy="186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1811692" cy="181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13" y="4510539"/>
            <a:ext cx="4133737" cy="225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488832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Проект «Жизнь в гармонии с природой»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504" y="1988840"/>
            <a:ext cx="74168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20C8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20C8A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20C8A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20C8A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20C8A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создаст условия для формирования социальной ответственности личности – способности действовать в интересах общества, этично вести себя в межличностном, профессиональном и социальном контекстах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157" y="1340768"/>
            <a:ext cx="8991600" cy="1600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Приглашаю в проект: </a:t>
            </a:r>
            <a:r>
              <a:rPr lang="en-US" b="1" dirty="0">
                <a:solidFill>
                  <a:schemeClr val="tx1"/>
                </a:solidFill>
              </a:rPr>
              <a:t>http://wiki.kem-edu.ru/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2011-2020 гг. </a:t>
            </a:r>
            <a:r>
              <a:rPr lang="ru-RU" sz="2800" b="1" dirty="0" smtClean="0">
                <a:solidFill>
                  <a:schemeClr val="tx1"/>
                </a:solidFill>
              </a:rPr>
              <a:t>– </a:t>
            </a:r>
            <a:r>
              <a:rPr lang="ru-RU" sz="2800" b="1" dirty="0" smtClean="0">
                <a:solidFill>
                  <a:srgbClr val="006600"/>
                </a:solidFill>
              </a:rPr>
              <a:t>Десятилетие биоразнообразия организации Объединенных Наций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429000"/>
            <a:ext cx="7272808" cy="15450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Биоразнообразие Земли </a:t>
            </a:r>
            <a:b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уникально и важно </a:t>
            </a:r>
            <a:b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для обеспечения благосостояния, средств к существованию и культурной самобытности народов</a:t>
            </a:r>
            <a:endParaRPr lang="en-US" sz="2800" b="1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826"/>
            <a:ext cx="7549579" cy="176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534400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2011-2020 гг. – Десятилетие биоразнообразия организации Объединенных Наций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7632848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Цель проекта: </a:t>
            </a:r>
            <a: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выявление </a:t>
            </a:r>
            <a:r>
              <a:rPr lang="ru-RU" sz="2800" b="1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и повышение уровня осведомленности обучающихся о </a:t>
            </a:r>
            <a: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вопросах биоразнообразия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Гипотеза </a:t>
            </a:r>
            <a:r>
              <a:rPr lang="ru-RU" sz="2800" b="1" dirty="0">
                <a:solidFill>
                  <a:schemeClr val="tx1"/>
                </a:solidFill>
              </a:rPr>
              <a:t>проекта: </a:t>
            </a:r>
            <a:r>
              <a:rPr lang="ru-RU" sz="2800" b="1" dirty="0">
                <a:solidFill>
                  <a:srgbClr val="006600"/>
                </a:solidFill>
              </a:rPr>
              <a:t/>
            </a:r>
            <a:br>
              <a:rPr lang="ru-RU" sz="2800" b="1" dirty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проведение мультимедийного сетевого проекта будет способствовать повышению осведомленности о ценности биоразнообразия и формированию умений и качеств , необходимых человеку 21-го века</a:t>
            </a:r>
            <a:endParaRPr lang="en-US" sz="2800" b="1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61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534400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2011-2020 гг. – Десятилетие биоразнообразия организации Объединенных Наций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7416824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Площадка проекта: </a:t>
            </a:r>
            <a: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сайт </a:t>
            </a:r>
            <a:r>
              <a:rPr lang="en-US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  <a:hlinkClick r:id="rId3"/>
              </a:rPr>
              <a:t>http</a:t>
            </a:r>
            <a:r>
              <a:rPr lang="en-US" sz="2800" b="1" dirty="0">
                <a:solidFill>
                  <a:srgbClr val="006600"/>
                </a:solidFill>
                <a:latin typeface="+mj-lt"/>
                <a:ea typeface="+mj-ea"/>
                <a:cs typeface="+mj-cs"/>
                <a:hlinkClick r:id="rId3"/>
              </a:rPr>
              <a:t>://</a:t>
            </a:r>
            <a:r>
              <a:rPr lang="en-US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  <a:hlinkClick r:id="rId3"/>
              </a:rPr>
              <a:t>wiki.kem-edu.ru</a:t>
            </a:r>
            <a: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– </a:t>
            </a:r>
            <a:b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				</a:t>
            </a:r>
            <a:r>
              <a:rPr lang="ru-RU" sz="2800" b="1" dirty="0" smtClean="0">
                <a:solidFill>
                  <a:srgbClr val="006600"/>
                </a:solidFill>
              </a:rPr>
              <a:t>Кузбасские Вики</a:t>
            </a:r>
            <a:endParaRPr lang="en-US" sz="2800" b="1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540" y="2859473"/>
            <a:ext cx="4950163" cy="37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6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534400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Сохранение биологического разнообразия – путь в </a:t>
            </a:r>
            <a:r>
              <a:rPr lang="ru-RU" sz="2800" b="1" dirty="0" smtClean="0">
                <a:solidFill>
                  <a:srgbClr val="006600"/>
                </a:solidFill>
              </a:rPr>
              <a:t>будущее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7416824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6600"/>
                </a:solidFill>
              </a:rPr>
              <a:t>Биологическое разнообразие – все многообразие форм жизни на земле, миллионов видов растений, животных, микроорганизмов с их наборами генов и сложных экосистем, образующих живую природу.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rgbClr val="006600"/>
                </a:solidFill>
              </a:rPr>
              <a:t>Всемирный фонд дикой природы (1989)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534400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>
                <a:solidFill>
                  <a:srgbClr val="006600"/>
                </a:solidFill>
              </a:rPr>
              <a:t>Сохранение биологического разнообразия – путь в </a:t>
            </a:r>
            <a:r>
              <a:rPr lang="ru-RU" sz="2800" b="1" dirty="0" smtClean="0">
                <a:solidFill>
                  <a:srgbClr val="006600"/>
                </a:solidFill>
              </a:rPr>
              <a:t>будущее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7416824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6600"/>
                </a:solidFill>
              </a:rPr>
              <a:t>Факторы, способствующие потере биологического разнообразия: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Сокращение ареала обитания;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Загрязнение окружающей среды;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Глобальные климатические изменения;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Опустывание;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006600"/>
                </a:solidFill>
              </a:rPr>
              <a:t>Рост населения. Чрезмерное потребление и неумеренная эксплуатация биоресурсов.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534400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Осведомленность обучающихся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 о биоразнообразии</a:t>
            </a:r>
            <a:endParaRPr lang="en-US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5868685"/>
              </p:ext>
            </p:extLst>
          </p:nvPr>
        </p:nvGraphicFramePr>
        <p:xfrm>
          <a:off x="251520" y="1988840"/>
          <a:ext cx="6912768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08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534400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Происходит ли в настоящее время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утрата биоразнообразия?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7086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2800" b="1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endParaRPr lang="ru-RU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93435102"/>
              </p:ext>
            </p:extLst>
          </p:nvPr>
        </p:nvGraphicFramePr>
        <p:xfrm>
          <a:off x="395536" y="2060848"/>
          <a:ext cx="6912768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9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7992888" cy="1143000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Готовы ли Вы принять участие в мероприятиях дня биоразнообразия?</a:t>
            </a:r>
            <a:endParaRPr lang="en-US" sz="2800" b="1" dirty="0">
              <a:solidFill>
                <a:srgbClr val="0066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61926772"/>
              </p:ext>
            </p:extLst>
          </p:nvPr>
        </p:nvGraphicFramePr>
        <p:xfrm>
          <a:off x="395536" y="1988840"/>
          <a:ext cx="6912768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1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_natur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Тема Office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Тема Office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human_nature</Template>
  <TotalTime>256</TotalTime>
  <Words>332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human_nature</vt:lpstr>
      <vt:lpstr>В ГАРМОНИИ С ПРИРОДОЙ</vt:lpstr>
      <vt:lpstr>2011-2020 гг. – Десятилетие биоразнообразия организации Объединенных Наций</vt:lpstr>
      <vt:lpstr>2011-2020 гг. – Десятилетие биоразнообразия организации Объединенных Наций</vt:lpstr>
      <vt:lpstr>2011-2020 гг. – Десятилетие биоразнообразия организации Объединенных Наций</vt:lpstr>
      <vt:lpstr>Сохранение биологического разнообразия – путь в будущее</vt:lpstr>
      <vt:lpstr>Сохранение биологического разнообразия – путь в будущее</vt:lpstr>
      <vt:lpstr>Осведомленность обучающихся  о биоразнообразии</vt:lpstr>
      <vt:lpstr>Происходит ли в настоящее время  утрата биоразнообразия?</vt:lpstr>
      <vt:lpstr>Готовы ли Вы принять участие в мероприятиях дня биоразнообразия?</vt:lpstr>
      <vt:lpstr>Проект «Жизнь в гармонии с природой»</vt:lpstr>
      <vt:lpstr>Проект «Жизнь в гармонии с природой»</vt:lpstr>
      <vt:lpstr>Проект «Жизнь в гармонии с природой»</vt:lpstr>
      <vt:lpstr>Проект «Жизнь в гармонии с природой»</vt:lpstr>
      <vt:lpstr>Проект «Жизнь в гармонии с природой»</vt:lpstr>
      <vt:lpstr>Проект «Жизнь в гармонии с природой»</vt:lpstr>
      <vt:lpstr>Проект «Жизнь в гармонии с природой»</vt:lpstr>
      <vt:lpstr>Проект «Жизнь в гармонии с природой»</vt:lpstr>
      <vt:lpstr>Спасибо за внимание!   Приглашаю в проект: http://wiki.kem-edu.ru/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NATURE</dc:title>
  <dc:creator>user</dc:creator>
  <cp:lastModifiedBy>user</cp:lastModifiedBy>
  <cp:revision>31</cp:revision>
  <dcterms:created xsi:type="dcterms:W3CDTF">2011-12-12T09:50:21Z</dcterms:created>
  <dcterms:modified xsi:type="dcterms:W3CDTF">2012-01-21T03:47:59Z</dcterms:modified>
</cp:coreProperties>
</file>